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84" r:id="rId1"/>
  </p:sldMasterIdLst>
  <p:sldIdLst>
    <p:sldId id="256" r:id="rId2"/>
    <p:sldId id="257" r:id="rId3"/>
    <p:sldId id="422" r:id="rId4"/>
    <p:sldId id="423" r:id="rId5"/>
    <p:sldId id="259" r:id="rId6"/>
    <p:sldId id="260" r:id="rId7"/>
    <p:sldId id="424" r:id="rId8"/>
    <p:sldId id="430" r:id="rId9"/>
    <p:sldId id="428" r:id="rId10"/>
    <p:sldId id="429" r:id="rId11"/>
    <p:sldId id="425" r:id="rId12"/>
    <p:sldId id="426" r:id="rId13"/>
    <p:sldId id="427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40" autoAdjust="0"/>
  </p:normalViewPr>
  <p:slideViewPr>
    <p:cSldViewPr>
      <p:cViewPr varScale="1">
        <p:scale>
          <a:sx n="79" d="100"/>
          <a:sy n="79" d="100"/>
        </p:scale>
        <p:origin x="40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7A76C-6372-4A79-ADB7-A5A50139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91FF93-F74C-4A01-A507-FBAEB0D5F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5CED9-635D-4B54-BBE1-F274A238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1441B-D57A-4ACC-8018-252598F5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E4314-E171-42CB-883B-F684761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ADC858-7CF3-4C9A-84A4-1A9E33FC5ED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40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33CAC-59E5-4747-8CBA-D1FAE0E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4EB4A4-B083-4985-BE54-8FF506ABE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52B44-8649-4690-8C6B-9D0179BD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8E525-988B-4C5F-A702-6A37278C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94778-8192-4561-B8E3-3C6EFE94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9B4716-ADC7-4BDE-BCAB-7CFF444B80B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2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C04657-2948-41E1-92BB-8AC64FF0F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0FB2D1-09D4-4284-ABA2-6F88FDD5E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BECCF-B2F8-44EB-9B63-7A24BECA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4B3D4-533C-4798-865D-4D215590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827E5-ADF5-44F4-A33B-5DF57C39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AB3365-6740-4B2A-A48B-1C914E39CA9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31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5FEC6-AD23-4FA8-821B-844AE632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F6F11-A00B-4F29-8554-CF50AB48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DA533-73A9-480F-9555-82F87DD8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0F135-6633-4CFE-BA91-72143BE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ECAC8-3E0F-45C6-B31F-D72AAC73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7A1B53-A345-4559-8E55-75D7050F866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50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05C89-DB6F-491C-9621-6216EAF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1502E-C753-4DC2-87AE-40C5AFE9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06951-FA1A-45E7-A498-5D253187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F5823-91CA-4CA9-9B6A-733BB053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A86E8-E21B-4146-A859-5D5E6DB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B9ACF-C420-4093-A16E-87132684457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988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2036B-5400-4D9C-83AF-2A5DDA6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0ACB2-02F5-4717-AB34-495FEAAC0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E308C3-16E5-44A0-9B21-BFC00A85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F966-71B3-4847-8765-4E073A9F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6BFCCF-4113-4876-BF4D-49ABB610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8FA533-CD6E-432D-8B9C-A8A00EA2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815C3-881F-4A75-A074-7CD9578DAFC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DA5F2-E2D4-41B2-9B53-C041DC84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FCBF7-58DE-41B7-84CC-DD1175539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908F08-CB09-4D22-A44F-851C76B71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1B32DE-224F-4A5F-906E-4D95F3475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ED6CC5-ADE7-4BC6-9FBD-F936201C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016498-440D-4D16-A2E0-EEF7159C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014568-A853-4006-9BBA-ECD2EE49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F36287-BA1C-467E-9AE9-711B544F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BA6AE-2DF7-490A-AE1F-1688B9F8D88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81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D1840-F9CD-4718-B32E-DF9EE6C9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4C183-0690-48EC-876D-D0A80483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930111-AB38-425B-AE4C-AA7063BE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BFCB6D-0461-49A8-B84E-6C09800F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329975-CCA5-4150-ADEE-F8D7583A8FD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74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749E0B-8C31-4E00-81DB-15C5CCEA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B7E1EF-0897-4103-ABEE-F1B3500E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DFEBA-C855-44D8-84BF-7F73555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1B086-6B55-47A0-B588-90E2C0D24C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5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9C5D8-451A-4DE0-8BB2-B2F6699F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3450E-36CD-4F46-8022-1E4DDA8B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732DA0-A5A8-4505-B5F0-DD727228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828620-20B6-42E3-8F58-AFC1ECC0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E3A4C-7453-493E-A1CF-3CB9CBAB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46A5A-04F1-44B3-8E37-3CF5B704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74BA01-BE86-4A26-8CEF-8F228732474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4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FB71B-232C-4382-9FC3-0DD86A05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C726B4-19AA-4C48-82F5-4E921E673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34A21B-6541-431D-8B19-ECB506AE5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B6EE8-D980-48AA-82DD-22B9896E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C75761-7A2C-414F-847E-B3D4DBCE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A95F3-6111-4DED-B555-F0D7D50E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B905F5-3C23-4FDF-9F1F-7E7F905AAF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65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65DA32-FE33-4C19-BB39-69C503A8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35B1F3-9986-4307-8792-D344F26E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C9147-3A30-43E6-AB79-6EDD91E5D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690CDD-E145-472E-8B41-5CF6FD58C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B93E0-BBD9-4E78-95BD-C8CF248A3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FAB3365-6740-4B2A-A48B-1C914E39CA9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415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wmf"/><Relationship Id="rId7" Type="http://schemas.openxmlformats.org/officeDocument/2006/relationships/image" Target="../media/image11.jpe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8.wmf"/><Relationship Id="rId4" Type="http://schemas.openxmlformats.org/officeDocument/2006/relationships/image" Target="../media/image1.wmf"/><Relationship Id="rId9" Type="http://schemas.openxmlformats.org/officeDocument/2006/relationships/image" Target="../media/image3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11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905F9D17-D5D2-441F-97DE-E92E23C85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981200"/>
            <a:ext cx="60198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6600" dirty="0">
                <a:solidFill>
                  <a:srgbClr val="0000FF"/>
                </a:solidFill>
                <a:ea typeface="华文中宋" panose="02010600040101010101" pitchFamily="2" charset="-122"/>
              </a:rPr>
              <a:t>核磁共振实验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DEAE5D-A2A9-4745-84D1-FAFDA0441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11148" r="10123" b="4262"/>
          <a:stretch/>
        </p:blipFill>
        <p:spPr>
          <a:xfrm>
            <a:off x="381000" y="1325560"/>
            <a:ext cx="8395783" cy="4953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C3ECB0-DC0C-46DC-B3A0-5E83DC3934CE}"/>
              </a:ext>
            </a:extLst>
          </p:cNvPr>
          <p:cNvSpPr/>
          <p:nvPr/>
        </p:nvSpPr>
        <p:spPr>
          <a:xfrm>
            <a:off x="7455054" y="4938225"/>
            <a:ext cx="1017652" cy="594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0C4A13-CB78-45E9-838B-BF5D154D1F93}"/>
              </a:ext>
            </a:extLst>
          </p:cNvPr>
          <p:cNvSpPr/>
          <p:nvPr/>
        </p:nvSpPr>
        <p:spPr>
          <a:xfrm>
            <a:off x="574158" y="2430905"/>
            <a:ext cx="1089437" cy="632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14DCC7-BE71-4BC8-8083-92FA3E6965C6}"/>
              </a:ext>
            </a:extLst>
          </p:cNvPr>
          <p:cNvSpPr txBox="1"/>
          <p:nvPr/>
        </p:nvSpPr>
        <p:spPr>
          <a:xfrm>
            <a:off x="381000" y="52893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触发信源设置</a:t>
            </a:r>
          </a:p>
        </p:txBody>
      </p:sp>
    </p:spTree>
    <p:extLst>
      <p:ext uri="{BB962C8B-B14F-4D97-AF65-F5344CB8AC3E}">
        <p14:creationId xmlns:p14="http://schemas.microsoft.com/office/powerpoint/2010/main" val="4394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38AC2B-889A-4C4D-8BD8-980A864B6730}"/>
              </a:ext>
            </a:extLst>
          </p:cNvPr>
          <p:cNvSpPr txBox="1"/>
          <p:nvPr/>
        </p:nvSpPr>
        <p:spPr>
          <a:xfrm>
            <a:off x="304800" y="417493"/>
            <a:ext cx="845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测量</a:t>
            </a:r>
            <a:r>
              <a:rPr lang="zh-CN" altLang="en-US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掺硫酸铜的</a:t>
            </a:r>
            <a:r>
              <a:rPr lang="zh-CN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水样品（</a:t>
            </a:r>
            <a:r>
              <a:rPr lang="en-US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zh-CN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核）和聚四氟乙烯（</a:t>
            </a:r>
            <a:r>
              <a:rPr lang="en-US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核）样品的</a:t>
            </a:r>
            <a:r>
              <a:rPr lang="en-US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g </a:t>
            </a:r>
            <a:r>
              <a:rPr lang="zh-CN" altLang="zh-CN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因子</a:t>
            </a:r>
            <a:r>
              <a:rPr lang="zh-CN" altLang="en-US" sz="2800" b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lang="el-GR" altLang="zh-CN" sz="2800" b="1" i="1" kern="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γ</a:t>
            </a:r>
            <a:endParaRPr lang="zh-CN" altLang="zh-CN" sz="2800" kern="100" dirty="0">
              <a:solidFill>
                <a:srgbClr val="0000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459EB7-C221-4AA8-8091-D9549B78C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11775"/>
              </p:ext>
            </p:extLst>
          </p:nvPr>
        </p:nvGraphicFramePr>
        <p:xfrm>
          <a:off x="2895600" y="2824480"/>
          <a:ext cx="5791200" cy="327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9157">
                  <a:extLst>
                    <a:ext uri="{9D8B030D-6E8A-4147-A177-3AD203B41FA5}">
                      <a16:colId xmlns:a16="http://schemas.microsoft.com/office/drawing/2014/main" val="3808975916"/>
                    </a:ext>
                  </a:extLst>
                </a:gridCol>
                <a:gridCol w="1165997">
                  <a:extLst>
                    <a:ext uri="{9D8B030D-6E8A-4147-A177-3AD203B41FA5}">
                      <a16:colId xmlns:a16="http://schemas.microsoft.com/office/drawing/2014/main" val="2423591144"/>
                    </a:ext>
                  </a:extLst>
                </a:gridCol>
                <a:gridCol w="1316601">
                  <a:extLst>
                    <a:ext uri="{9D8B030D-6E8A-4147-A177-3AD203B41FA5}">
                      <a16:colId xmlns:a16="http://schemas.microsoft.com/office/drawing/2014/main" val="408444791"/>
                    </a:ext>
                  </a:extLst>
                </a:gridCol>
                <a:gridCol w="1421549">
                  <a:extLst>
                    <a:ext uri="{9D8B030D-6E8A-4147-A177-3AD203B41FA5}">
                      <a16:colId xmlns:a16="http://schemas.microsoft.com/office/drawing/2014/main" val="609319439"/>
                    </a:ext>
                  </a:extLst>
                </a:gridCol>
                <a:gridCol w="1247896">
                  <a:extLst>
                    <a:ext uri="{9D8B030D-6E8A-4147-A177-3AD203B41FA5}">
                      <a16:colId xmlns:a16="http://schemas.microsoft.com/office/drawing/2014/main" val="3694300917"/>
                    </a:ext>
                  </a:extLst>
                </a:gridCol>
              </a:tblGrid>
              <a:tr h="302020">
                <a:tc rowSpan="2">
                  <a:txBody>
                    <a:bodyPr/>
                    <a:lstStyle/>
                    <a:p>
                      <a:pPr indent="114300" algn="l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114300" algn="l">
                        <a:lnSpc>
                          <a:spcPct val="150000"/>
                        </a:lnSpc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样品：</a:t>
                      </a:r>
                      <a:r>
                        <a:rPr lang="en-US" sz="2000" b="1" u="sng" kern="0">
                          <a:solidFill>
                            <a:schemeClr val="tx1"/>
                          </a:solidFill>
                          <a:effectLst/>
                        </a:rPr>
                        <a:t>              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14300" algn="l">
                        <a:lnSpc>
                          <a:spcPct val="150000"/>
                        </a:lnSpc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样品：</a:t>
                      </a:r>
                      <a:r>
                        <a:rPr lang="en-US" sz="2000" b="1" u="sng" kern="0" dirty="0">
                          <a:solidFill>
                            <a:schemeClr val="tx1"/>
                          </a:solidFill>
                          <a:effectLst/>
                        </a:rPr>
                        <a:t>              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553570"/>
                  </a:ext>
                </a:extLst>
              </a:tr>
              <a:tr h="381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(MHz)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en-US" sz="2000" b="1" kern="0" baseline="-25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(mT)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(MHz)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en-US" sz="2000" b="1" kern="0" baseline="-25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000" b="1" kern="0" dirty="0" err="1">
                          <a:solidFill>
                            <a:schemeClr val="tx1"/>
                          </a:solidFill>
                          <a:effectLst/>
                        </a:rPr>
                        <a:t>mT</a:t>
                      </a: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02042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847381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u="none" strike="noStrike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966486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544845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494178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02837"/>
                  </a:ext>
                </a:extLst>
              </a:tr>
              <a:tr h="3813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849556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5A1C9EF-0526-4F1F-9C4A-84D799C553B2}"/>
              </a:ext>
            </a:extLst>
          </p:cNvPr>
          <p:cNvSpPr txBox="1"/>
          <p:nvPr/>
        </p:nvSpPr>
        <p:spPr>
          <a:xfrm>
            <a:off x="326137" y="1597153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注意：两种样品的 </a:t>
            </a:r>
            <a:r>
              <a:rPr lang="en-US" altLang="zh-CN" sz="2400" b="1" i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不同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892E77-A5E0-41B0-BC41-E3C3DA66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4" t="4288" r="47222" b="46489"/>
          <a:stretch/>
        </p:blipFill>
        <p:spPr>
          <a:xfrm>
            <a:off x="381000" y="3883153"/>
            <a:ext cx="2133600" cy="21366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4E063B-0250-45E2-BC77-8A026927A615}"/>
              </a:ext>
            </a:extLst>
          </p:cNvPr>
          <p:cNvSpPr txBox="1"/>
          <p:nvPr/>
        </p:nvSpPr>
        <p:spPr>
          <a:xfrm>
            <a:off x="295657" y="2740153"/>
            <a:ext cx="1990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特斯拉计放在架子上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D0186C9-F1DD-4965-8FD1-172A3705E8D0}"/>
              </a:ext>
            </a:extLst>
          </p:cNvPr>
          <p:cNvCxnSpPr>
            <a:cxnSpLocks/>
          </p:cNvCxnSpPr>
          <p:nvPr/>
        </p:nvCxnSpPr>
        <p:spPr bwMode="auto">
          <a:xfrm>
            <a:off x="1066800" y="3502153"/>
            <a:ext cx="152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2BC7FB1-72B2-43CE-A404-6DA0DF0CB3E1}"/>
              </a:ext>
            </a:extLst>
          </p:cNvPr>
          <p:cNvSpPr txBox="1"/>
          <p:nvPr/>
        </p:nvSpPr>
        <p:spPr>
          <a:xfrm>
            <a:off x="3048000" y="2281535"/>
            <a:ext cx="5486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水样品与四氟乙烯样品</a:t>
            </a:r>
            <a:r>
              <a:rPr lang="zh-CN" altLang="zh-CN" sz="24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r>
              <a:rPr lang="en-US" altLang="zh-CN" sz="24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24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因子测量数据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48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D4972A-0ED1-4D11-A1D4-D1168AE3718A}"/>
              </a:ext>
            </a:extLst>
          </p:cNvPr>
          <p:cNvSpPr txBox="1"/>
          <p:nvPr/>
        </p:nvSpPr>
        <p:spPr>
          <a:xfrm>
            <a:off x="381000" y="1219200"/>
            <a:ext cx="8458200" cy="334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 </a:t>
            </a:r>
            <a:r>
              <a:rPr lang="en-US" altLang="zh-CN" sz="2400" b="1" kern="0" baseline="30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关系曲线，利用最小二乘法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 </a:t>
            </a:r>
            <a:r>
              <a:rPr lang="en-US" altLang="zh-CN" sz="2400" b="1" kern="0" baseline="30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因子、磁旋比 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γ/2π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。测得的 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因子与公认值比较，分析误差。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 </a:t>
            </a:r>
            <a:r>
              <a:rPr lang="en-US" altLang="zh-CN" sz="2400" b="1" kern="0" baseline="30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关系曲线，利用最小二乘法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 </a:t>
            </a:r>
            <a:r>
              <a:rPr lang="en-US" altLang="zh-CN" sz="2400" b="1" kern="0" baseline="30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因子、磁旋比 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γ/2π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。测得的 </a:t>
            </a:r>
            <a:r>
              <a:rPr lang="en-US" altLang="zh-CN" sz="2400" b="1" i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zh-CN" altLang="zh-CN" sz="24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因子与公认值比较，分析误差。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4FF591-C4D1-41D5-AF09-1C81763156BB}"/>
              </a:ext>
            </a:extLst>
          </p:cNvPr>
          <p:cNvSpPr txBox="1"/>
          <p:nvPr/>
        </p:nvSpPr>
        <p:spPr>
          <a:xfrm>
            <a:off x="304800" y="304800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kern="100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四、</a:t>
            </a:r>
            <a:r>
              <a:rPr lang="zh-CN" altLang="zh-CN" sz="2800" b="1" kern="100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结果分析</a:t>
            </a:r>
            <a:endParaRPr lang="zh-CN" altLang="zh-CN" sz="2800" kern="100" dirty="0">
              <a:solidFill>
                <a:srgbClr val="C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00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6E1FD0-32EF-4F45-8876-8C63F706BB51}"/>
              </a:ext>
            </a:extLst>
          </p:cNvPr>
          <p:cNvSpPr txBox="1"/>
          <p:nvPr/>
        </p:nvSpPr>
        <p:spPr>
          <a:xfrm>
            <a:off x="228600" y="1262278"/>
            <a:ext cx="8229600" cy="2242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水样品盛放于玻璃容器中，取放要小心。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插拔导线时请轻插轻拔，不要用力过猛。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实验完成后，整理好仪器，</a:t>
            </a:r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甩干无盖试管中的水，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样品放入样品盒中，并交还老师。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2B1E14-AE66-4B3C-9B19-A6270917237B}"/>
              </a:ext>
            </a:extLst>
          </p:cNvPr>
          <p:cNvSpPr txBox="1"/>
          <p:nvPr/>
        </p:nvSpPr>
        <p:spPr>
          <a:xfrm>
            <a:off x="152400" y="304800"/>
            <a:ext cx="259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kern="100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五、</a:t>
            </a:r>
            <a:r>
              <a:rPr lang="zh-CN" altLang="zh-CN" sz="2800" b="1" kern="100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注意事项</a:t>
            </a:r>
            <a:endParaRPr lang="zh-CN" altLang="zh-CN" sz="2800" kern="100" dirty="0">
              <a:solidFill>
                <a:srgbClr val="C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6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1">
            <a:extLst>
              <a:ext uri="{FF2B5EF4-FFF2-40B4-BE49-F238E27FC236}">
                <a16:creationId xmlns:a16="http://schemas.microsoft.com/office/drawing/2014/main" id="{2B4600A5-13CE-4C95-BA64-D16BA1F58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4" y="228600"/>
            <a:ext cx="289259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一、实验原理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5FE7712-7779-4A8B-9DAE-3402112CD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815602"/>
              </p:ext>
            </p:extLst>
          </p:nvPr>
        </p:nvGraphicFramePr>
        <p:xfrm>
          <a:off x="1278067" y="2057400"/>
          <a:ext cx="25225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" name="Equation" r:id="rId3" imgW="1371600" imgH="406080" progId="Equation.DSMT4">
                  <p:embed/>
                </p:oleObj>
              </mc:Choice>
              <mc:Fallback>
                <p:oleObj name="Equation" r:id="rId3" imgW="1371600" imgH="4060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E2083F0C-3FFC-4FB2-8676-76DC514D85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8067" y="2057400"/>
                        <a:ext cx="2522537" cy="750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B44EE33-0C8C-45BC-B5A9-0E329ACDE4E2}"/>
              </a:ext>
            </a:extLst>
          </p:cNvPr>
          <p:cNvSpPr txBox="1"/>
          <p:nvPr/>
        </p:nvSpPr>
        <p:spPr>
          <a:xfrm>
            <a:off x="76200" y="1595735"/>
            <a:ext cx="4348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质子和氟核</a:t>
            </a:r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自旋角动量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5E0C95-A486-4929-84AC-10B220B613AD}"/>
              </a:ext>
            </a:extLst>
          </p:cNvPr>
          <p:cNvSpPr txBox="1"/>
          <p:nvPr/>
        </p:nvSpPr>
        <p:spPr>
          <a:xfrm>
            <a:off x="3880982" y="2205335"/>
            <a:ext cx="200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b="1" i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I 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= 1/2</a:t>
            </a:r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ACD8871-D9B0-41D8-AC78-521A9E86D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382914"/>
              </p:ext>
            </p:extLst>
          </p:nvPr>
        </p:nvGraphicFramePr>
        <p:xfrm>
          <a:off x="1676400" y="4439376"/>
          <a:ext cx="1575234" cy="69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" name="Equation" r:id="rId5" imgW="927000" imgH="406080" progId="Equation.DSMT4">
                  <p:embed/>
                </p:oleObj>
              </mc:Choice>
              <mc:Fallback>
                <p:oleObj name="Equation" r:id="rId5" imgW="927000" imgH="4060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40EC2B61-3DC4-437E-9386-8D43845DEA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39376"/>
                        <a:ext cx="1575234" cy="69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BD92A43E-B41B-4EF4-BCC8-4163015FD48D}"/>
              </a:ext>
            </a:extLst>
          </p:cNvPr>
          <p:cNvSpPr txBox="1"/>
          <p:nvPr/>
        </p:nvSpPr>
        <p:spPr>
          <a:xfrm>
            <a:off x="381000" y="4110335"/>
            <a:ext cx="3328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核自旋磁矩为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        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Picture 398" descr="新NMR俯视图">
            <a:extLst>
              <a:ext uri="{FF2B5EF4-FFF2-40B4-BE49-F238E27FC236}">
                <a16:creationId xmlns:a16="http://schemas.microsoft.com/office/drawing/2014/main" id="{86380DC4-CFC5-431C-8206-845C9F2E1E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180" y="2125555"/>
            <a:ext cx="3189605" cy="181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894748-1572-41EE-970C-15F0E9FCB3B9}"/>
              </a:ext>
            </a:extLst>
          </p:cNvPr>
          <p:cNvCxnSpPr>
            <a:cxnSpLocks/>
          </p:cNvCxnSpPr>
          <p:nvPr/>
        </p:nvCxnSpPr>
        <p:spPr>
          <a:xfrm flipV="1">
            <a:off x="7478980" y="749914"/>
            <a:ext cx="0" cy="6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8AE019E-787D-4F28-83F1-25E3E4A8C92D}"/>
              </a:ext>
            </a:extLst>
          </p:cNvPr>
          <p:cNvCxnSpPr>
            <a:cxnSpLocks/>
          </p:cNvCxnSpPr>
          <p:nvPr/>
        </p:nvCxnSpPr>
        <p:spPr>
          <a:xfrm>
            <a:off x="7470532" y="1426943"/>
            <a:ext cx="833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FD0DD25-17A5-4F5B-BC99-97969BD29063}"/>
              </a:ext>
            </a:extLst>
          </p:cNvPr>
          <p:cNvCxnSpPr>
            <a:cxnSpLocks/>
          </p:cNvCxnSpPr>
          <p:nvPr/>
        </p:nvCxnSpPr>
        <p:spPr>
          <a:xfrm flipH="1">
            <a:off x="7168726" y="1436650"/>
            <a:ext cx="302803" cy="37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B34732-A89E-4D94-9D20-C38BCCD0F372}"/>
              </a:ext>
            </a:extLst>
          </p:cNvPr>
          <p:cNvCxnSpPr>
            <a:cxnSpLocks/>
          </p:cNvCxnSpPr>
          <p:nvPr/>
        </p:nvCxnSpPr>
        <p:spPr>
          <a:xfrm flipH="1" flipV="1">
            <a:off x="6934200" y="1426943"/>
            <a:ext cx="1696" cy="4780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7B367745-BA1A-4672-A3BA-A40D032CF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011450"/>
              </p:ext>
            </p:extLst>
          </p:nvPr>
        </p:nvGraphicFramePr>
        <p:xfrm>
          <a:off x="6965950" y="1347788"/>
          <a:ext cx="273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" name="Equation" r:id="rId8" imgW="164880" imgH="190440" progId="Equation.DSMT4">
                  <p:embed/>
                </p:oleObj>
              </mc:Choice>
              <mc:Fallback>
                <p:oleObj name="Equation" r:id="rId8" imgW="164880" imgH="19044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F9E8AC13-CC85-4B6B-AB9E-9AD52C9E9C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1347788"/>
                        <a:ext cx="273050" cy="317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421">
            <a:extLst>
              <a:ext uri="{FF2B5EF4-FFF2-40B4-BE49-F238E27FC236}">
                <a16:creationId xmlns:a16="http://schemas.microsoft.com/office/drawing/2014/main" id="{6956EED1-0B56-4C48-8ED8-959E92AD7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778" y="3288704"/>
            <a:ext cx="1969022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/>
            <a:r>
              <a:rPr 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扫场线圈</a:t>
            </a:r>
          </a:p>
        </p:txBody>
      </p:sp>
      <p:cxnSp>
        <p:nvCxnSpPr>
          <p:cNvPr id="27" name="Line 422">
            <a:extLst>
              <a:ext uri="{FF2B5EF4-FFF2-40B4-BE49-F238E27FC236}">
                <a16:creationId xmlns:a16="http://schemas.microsoft.com/office/drawing/2014/main" id="{6E173EFC-347B-48FE-B607-87089ECCAA4C}"/>
              </a:ext>
            </a:extLst>
          </p:cNvPr>
          <p:cNvCxnSpPr>
            <a:stCxn id="29" idx="1"/>
          </p:cNvCxnSpPr>
          <p:nvPr/>
        </p:nvCxnSpPr>
        <p:spPr bwMode="auto">
          <a:xfrm flipH="1" flipV="1">
            <a:off x="6708361" y="3569327"/>
            <a:ext cx="367455" cy="23512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Line 424">
            <a:extLst>
              <a:ext uri="{FF2B5EF4-FFF2-40B4-BE49-F238E27FC236}">
                <a16:creationId xmlns:a16="http://schemas.microsoft.com/office/drawing/2014/main" id="{455B1C8E-6842-4BBB-83CD-60D1B02505EB}"/>
              </a:ext>
            </a:extLst>
          </p:cNvPr>
          <p:cNvCxnSpPr/>
          <p:nvPr/>
        </p:nvCxnSpPr>
        <p:spPr bwMode="auto">
          <a:xfrm flipH="1" flipV="1">
            <a:off x="6845396" y="3131220"/>
            <a:ext cx="413019" cy="18700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Text Box 426">
            <a:extLst>
              <a:ext uri="{FF2B5EF4-FFF2-40B4-BE49-F238E27FC236}">
                <a16:creationId xmlns:a16="http://schemas.microsoft.com/office/drawing/2014/main" id="{A79EBBAD-E465-44B1-927E-D44400CDC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816" y="3646495"/>
            <a:ext cx="1165811" cy="315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/>
            <a:r>
              <a:rPr 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励磁线圈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9E555F14-34A8-4D95-A702-D071EFB02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970175"/>
              </p:ext>
            </p:extLst>
          </p:nvPr>
        </p:nvGraphicFramePr>
        <p:xfrm>
          <a:off x="7535863" y="685800"/>
          <a:ext cx="147637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" name="Equation" r:id="rId10" imgW="114120" imgH="139680" progId="Equation.DSMT4">
                  <p:embed/>
                </p:oleObj>
              </mc:Choice>
              <mc:Fallback>
                <p:oleObj name="Equation" r:id="rId10" imgW="114120" imgH="13968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659EFA9D-03EC-4B59-BC4A-5BCFE5D53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3" y="685800"/>
                        <a:ext cx="147637" cy="207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6424A39D-B61B-4991-9F7B-FC08D6E4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624867"/>
              </p:ext>
            </p:extLst>
          </p:nvPr>
        </p:nvGraphicFramePr>
        <p:xfrm>
          <a:off x="7246938" y="1639888"/>
          <a:ext cx="231775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" name="Equation" r:id="rId12" imgW="139680" imgH="139680" progId="Equation.DSMT4">
                  <p:embed/>
                </p:oleObj>
              </mc:Choice>
              <mc:Fallback>
                <p:oleObj name="Equation" r:id="rId12" imgW="139680" imgH="13968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04E7A1E2-B053-48DB-A9BB-60F0CAA0B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6938" y="1639888"/>
                        <a:ext cx="231775" cy="233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27D3421D-3C4D-47A7-9D0C-527275332F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46035"/>
              </p:ext>
            </p:extLst>
          </p:nvPr>
        </p:nvGraphicFramePr>
        <p:xfrm>
          <a:off x="8190638" y="1219589"/>
          <a:ext cx="233363" cy="172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D6CEF2D0-2784-48ED-A03D-14EA56853F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0638" y="1219589"/>
                        <a:ext cx="233363" cy="1729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421">
            <a:extLst>
              <a:ext uri="{FF2B5EF4-FFF2-40B4-BE49-F238E27FC236}">
                <a16:creationId xmlns:a16="http://schemas.microsoft.com/office/drawing/2014/main" id="{8EF96951-9567-4161-9C40-5390ADC5F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325" y="2425932"/>
            <a:ext cx="92406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/>
            <a:r>
              <a:rPr lang="zh-CN" altLang="en-US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样品</a:t>
            </a:r>
            <a:endParaRPr 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Line 424">
            <a:extLst>
              <a:ext uri="{FF2B5EF4-FFF2-40B4-BE49-F238E27FC236}">
                <a16:creationId xmlns:a16="http://schemas.microsoft.com/office/drawing/2014/main" id="{76F44B66-6719-4DF8-8354-A31124F7AA46}"/>
              </a:ext>
            </a:extLst>
          </p:cNvPr>
          <p:cNvCxnSpPr/>
          <p:nvPr/>
        </p:nvCxnSpPr>
        <p:spPr bwMode="auto">
          <a:xfrm flipH="1">
            <a:off x="6958232" y="2669871"/>
            <a:ext cx="189061" cy="17821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67C83C2-0CBB-417C-9485-7C8EC52690EB}"/>
              </a:ext>
            </a:extLst>
          </p:cNvPr>
          <p:cNvSpPr txBox="1"/>
          <p:nvPr/>
        </p:nvSpPr>
        <p:spPr>
          <a:xfrm>
            <a:off x="304800" y="2891135"/>
            <a:ext cx="5256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它们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自旋角动量在空间某方向的分量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5F0BA3E8-1D1F-43DB-B5A4-45AA134D6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863862"/>
              </p:ext>
            </p:extLst>
          </p:nvPr>
        </p:nvGraphicFramePr>
        <p:xfrm>
          <a:off x="1524000" y="3319462"/>
          <a:ext cx="1195387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" name="Equation" r:id="rId16" imgW="698400" imgH="406080" progId="Equation.DSMT4">
                  <p:embed/>
                </p:oleObj>
              </mc:Choice>
              <mc:Fallback>
                <p:oleObj name="Equation" r:id="rId16" imgW="698400" imgH="40608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4A871108-A043-4375-91E8-354A5DC8A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19462"/>
                        <a:ext cx="1195387" cy="719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1B1F62FA-B989-475D-A606-91349E8B8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99020"/>
              </p:ext>
            </p:extLst>
          </p:nvPr>
        </p:nvGraphicFramePr>
        <p:xfrm>
          <a:off x="3276600" y="3427412"/>
          <a:ext cx="19177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6" name="Equation" r:id="rId18" imgW="1117440" imgH="215640" progId="Equation.DSMT4">
                  <p:embed/>
                </p:oleObj>
              </mc:Choice>
              <mc:Fallback>
                <p:oleObj name="Equation" r:id="rId18" imgW="1117440" imgH="21564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74AD6EEE-A879-47DE-AD64-E5D564219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7412"/>
                        <a:ext cx="1917700" cy="382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C9A2E222-D0CE-4BC9-91CA-571C87E8CD70}"/>
              </a:ext>
            </a:extLst>
          </p:cNvPr>
          <p:cNvSpPr txBox="1"/>
          <p:nvPr/>
        </p:nvSpPr>
        <p:spPr>
          <a:xfrm>
            <a:off x="-167694" y="838200"/>
            <a:ext cx="251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核磁共振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25995-17D4-4E1C-8853-9CAC9EB30342}"/>
              </a:ext>
            </a:extLst>
          </p:cNvPr>
          <p:cNvSpPr txBox="1"/>
          <p:nvPr/>
        </p:nvSpPr>
        <p:spPr>
          <a:xfrm>
            <a:off x="3764632" y="4533255"/>
            <a:ext cx="273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为兰德因子</a:t>
            </a:r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6120E86D-5D58-4168-9FA3-53C637161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1622"/>
              </p:ext>
            </p:extLst>
          </p:nvPr>
        </p:nvGraphicFramePr>
        <p:xfrm>
          <a:off x="1681392" y="5290109"/>
          <a:ext cx="1075128" cy="42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7" name="Equation" r:id="rId20" imgW="583920" imgH="228600" progId="Equation.DSMT4">
                  <p:embed/>
                </p:oleObj>
              </mc:Choice>
              <mc:Fallback>
                <p:oleObj name="Equation" r:id="rId20" imgW="583920" imgH="228600" progId="Equation.DSMT4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A75B18A8-9C75-4C86-A46D-57192535CF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392" y="5290109"/>
                        <a:ext cx="1075128" cy="4248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27B1EA49-5325-4DE1-9DA7-2CB35CC42581}"/>
              </a:ext>
            </a:extLst>
          </p:cNvPr>
          <p:cNvSpPr txBox="1"/>
          <p:nvPr/>
        </p:nvSpPr>
        <p:spPr>
          <a:xfrm>
            <a:off x="3733800" y="5177135"/>
            <a:ext cx="4372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称</a:t>
            </a:r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为磁旋比</a:t>
            </a:r>
            <a:r>
              <a:rPr lang="zh-CN" altLang="en-US" sz="2400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E43157EE-D9A7-440E-89FF-C9202564A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180395"/>
              </p:ext>
            </p:extLst>
          </p:nvPr>
        </p:nvGraphicFramePr>
        <p:xfrm>
          <a:off x="4196680" y="5014913"/>
          <a:ext cx="12319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" name="Equation" r:id="rId22" imgW="723600" imgH="406080" progId="Equation.DSMT4">
                  <p:embed/>
                </p:oleObj>
              </mc:Choice>
              <mc:Fallback>
                <p:oleObj name="Equation" r:id="rId22" imgW="723600" imgH="40608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17BF2043-742B-4855-86B1-8A88B086C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680" y="5014913"/>
                        <a:ext cx="1231900" cy="700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E3073E-E545-49D4-A98C-4F4480D09243}"/>
              </a:ext>
            </a:extLst>
          </p:cNvPr>
          <p:cNvCxnSpPr/>
          <p:nvPr/>
        </p:nvCxnSpPr>
        <p:spPr>
          <a:xfrm>
            <a:off x="2066066" y="5138936"/>
            <a:ext cx="83447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C62DEB-96A1-4681-B9BA-6C4D62154F49}"/>
              </a:ext>
            </a:extLst>
          </p:cNvPr>
          <p:cNvSpPr txBox="1"/>
          <p:nvPr/>
        </p:nvSpPr>
        <p:spPr>
          <a:xfrm>
            <a:off x="259904" y="533400"/>
            <a:ext cx="728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当施加一个外磁场后，磁场与磁矩的相互作用能为：        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8091121-C0F3-4007-9CD3-2D263C6BC4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10187"/>
              </p:ext>
            </p:extLst>
          </p:nvPr>
        </p:nvGraphicFramePr>
        <p:xfrm>
          <a:off x="1219200" y="1128713"/>
          <a:ext cx="308768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5" name="Equation" r:id="rId3" imgW="1600200" imgH="406080" progId="Equation.DSMT4">
                  <p:embed/>
                </p:oleObj>
              </mc:Choice>
              <mc:Fallback>
                <p:oleObj name="Equation" r:id="rId3" imgW="1600200" imgH="4060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D32E2141-4821-4BAD-96E7-EC53CA0DEB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28713"/>
                        <a:ext cx="3087687" cy="776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5EAEE7C-BB3C-4D4D-89CD-756A7A81D613}"/>
              </a:ext>
            </a:extLst>
          </p:cNvPr>
          <p:cNvSpPr txBox="1"/>
          <p:nvPr/>
        </p:nvSpPr>
        <p:spPr>
          <a:xfrm>
            <a:off x="264095" y="2217003"/>
            <a:ext cx="45365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这个相互作用导致质子和氟核的能级分裂成两个   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BDD9B5-EA61-4F46-B1E9-1DC30ED21AFF}"/>
              </a:ext>
            </a:extLst>
          </p:cNvPr>
          <p:cNvGrpSpPr/>
          <p:nvPr/>
        </p:nvGrpSpPr>
        <p:grpSpPr>
          <a:xfrm>
            <a:off x="4963615" y="1273324"/>
            <a:ext cx="3713163" cy="1474787"/>
            <a:chOff x="3810000" y="2627313"/>
            <a:chExt cx="3713163" cy="1474787"/>
          </a:xfrm>
          <a:solidFill>
            <a:schemeClr val="bg1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E7CC76A-65E2-4BBD-AB66-A6E22954867D}"/>
                </a:ext>
              </a:extLst>
            </p:cNvPr>
            <p:cNvGrpSpPr/>
            <p:nvPr/>
          </p:nvGrpSpPr>
          <p:grpSpPr>
            <a:xfrm>
              <a:off x="3810000" y="2627313"/>
              <a:ext cx="3713163" cy="1474787"/>
              <a:chOff x="3810000" y="2627313"/>
              <a:chExt cx="3713163" cy="1474787"/>
            </a:xfrm>
            <a:grpFill/>
          </p:grpSpPr>
          <p:cxnSp>
            <p:nvCxnSpPr>
              <p:cNvPr id="9" name="Line 571">
                <a:extLst>
                  <a:ext uri="{FF2B5EF4-FFF2-40B4-BE49-F238E27FC236}">
                    <a16:creationId xmlns:a16="http://schemas.microsoft.com/office/drawing/2014/main" id="{A1DD1FBB-CA42-43C2-B8C0-4B12309F6E7A}"/>
                  </a:ext>
                </a:extLst>
              </p:cNvPr>
              <p:cNvCxnSpPr/>
              <p:nvPr/>
            </p:nvCxnSpPr>
            <p:spPr bwMode="auto">
              <a:xfrm>
                <a:off x="3810635" y="3131820"/>
                <a:ext cx="685165" cy="635"/>
              </a:xfrm>
              <a:prstGeom prst="line">
                <a:avLst/>
              </a:prstGeom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Line 572">
                <a:extLst>
                  <a:ext uri="{FF2B5EF4-FFF2-40B4-BE49-F238E27FC236}">
                    <a16:creationId xmlns:a16="http://schemas.microsoft.com/office/drawing/2014/main" id="{8817A73F-3F5D-4029-A0B2-10C7FFA98016}"/>
                  </a:ext>
                </a:extLst>
              </p:cNvPr>
              <p:cNvCxnSpPr/>
              <p:nvPr/>
            </p:nvCxnSpPr>
            <p:spPr bwMode="auto">
              <a:xfrm>
                <a:off x="4971867" y="2834005"/>
                <a:ext cx="685165" cy="1270"/>
              </a:xfrm>
              <a:prstGeom prst="line">
                <a:avLst/>
              </a:prstGeom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Line 573">
                <a:extLst>
                  <a:ext uri="{FF2B5EF4-FFF2-40B4-BE49-F238E27FC236}">
                    <a16:creationId xmlns:a16="http://schemas.microsoft.com/office/drawing/2014/main" id="{9A911DA6-5608-4E53-B162-406988E7FA87}"/>
                  </a:ext>
                </a:extLst>
              </p:cNvPr>
              <p:cNvCxnSpPr/>
              <p:nvPr/>
            </p:nvCxnSpPr>
            <p:spPr bwMode="auto">
              <a:xfrm>
                <a:off x="4971867" y="3429000"/>
                <a:ext cx="685165" cy="635"/>
              </a:xfrm>
              <a:prstGeom prst="line">
                <a:avLst/>
              </a:prstGeom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Text Box 576">
                <a:extLst>
                  <a:ext uri="{FF2B5EF4-FFF2-40B4-BE49-F238E27FC236}">
                    <a16:creationId xmlns:a16="http://schemas.microsoft.com/office/drawing/2014/main" id="{09D4D666-48D1-4F70-8B4B-EAB0EB94B1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0" y="3825240"/>
                <a:ext cx="685800" cy="276860"/>
              </a:xfrm>
              <a:prstGeom prst="rect">
                <a:avLst/>
              </a:prstGeom>
              <a:grpFill/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/>
                <a:r>
                  <a:rPr lang="en-US" sz="105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(a) B=0</a:t>
                </a:r>
                <a:endParaRPr lang="zh-CN" sz="105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Text Box 577">
                <a:extLst>
                  <a:ext uri="{FF2B5EF4-FFF2-40B4-BE49-F238E27FC236}">
                    <a16:creationId xmlns:a16="http://schemas.microsoft.com/office/drawing/2014/main" id="{0FEBC04C-01B9-48C4-88AE-79595CDFB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4135" y="3825240"/>
                <a:ext cx="800100" cy="276860"/>
              </a:xfrm>
              <a:prstGeom prst="rect">
                <a:avLst/>
              </a:prstGeom>
              <a:grpFill/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/>
                <a:r>
                  <a:rPr lang="en-US" sz="105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(b) B=B</a:t>
                </a:r>
                <a:r>
                  <a:rPr lang="en-US" sz="1050" b="1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sz="105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id="{7AA4DECC-2FB9-4F90-990E-A1388D3A5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9185001"/>
                  </p:ext>
                </p:extLst>
              </p:nvPr>
            </p:nvGraphicFramePr>
            <p:xfrm>
              <a:off x="5945188" y="2627313"/>
              <a:ext cx="1577975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96" name="Equation" r:id="rId5" imgW="1574640" imgH="406080" progId="Equation.DSMT4">
                      <p:embed/>
                    </p:oleObj>
                  </mc:Choice>
                  <mc:Fallback>
                    <p:oleObj name="Equation" r:id="rId5" imgW="1574640" imgH="406080" progId="Equation.DSMT4">
                      <p:embed/>
                      <p:pic>
                        <p:nvPicPr>
                          <p:cNvPr id="15" name="对象 14">
                            <a:extLst>
                              <a:ext uri="{FF2B5EF4-FFF2-40B4-BE49-F238E27FC236}">
                                <a16:creationId xmlns:a16="http://schemas.microsoft.com/office/drawing/2014/main" id="{2918C4FD-10C2-4E20-A747-0434F3EC98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45188" y="2627313"/>
                            <a:ext cx="1577975" cy="4127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对象 14">
                <a:extLst>
                  <a:ext uri="{FF2B5EF4-FFF2-40B4-BE49-F238E27FC236}">
                    <a16:creationId xmlns:a16="http://schemas.microsoft.com/office/drawing/2014/main" id="{300BE5A5-C0F7-409C-99AF-285F8E7A64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088019"/>
                  </p:ext>
                </p:extLst>
              </p:nvPr>
            </p:nvGraphicFramePr>
            <p:xfrm>
              <a:off x="5965825" y="3232150"/>
              <a:ext cx="1530350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97" name="Equation" r:id="rId7" imgW="1523880" imgH="406080" progId="Equation.DSMT4">
                      <p:embed/>
                    </p:oleObj>
                  </mc:Choice>
                  <mc:Fallback>
                    <p:oleObj name="Equation" r:id="rId7" imgW="1523880" imgH="406080" progId="Equation.DSMT4">
                      <p:embed/>
                      <p:pic>
                        <p:nvPicPr>
                          <p:cNvPr id="16" name="对象 15">
                            <a:extLst>
                              <a:ext uri="{FF2B5EF4-FFF2-40B4-BE49-F238E27FC236}">
                                <a16:creationId xmlns:a16="http://schemas.microsoft.com/office/drawing/2014/main" id="{D2986CB7-417A-458D-95EE-86DEF8828C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65825" y="3232150"/>
                            <a:ext cx="1530350" cy="4127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3C4F0A4-118F-451C-A700-7320860E3B46}"/>
                </a:ext>
              </a:extLst>
            </p:cNvPr>
            <p:cNvCxnSpPr>
              <a:cxnSpLocks/>
            </p:cNvCxnSpPr>
            <p:nvPr/>
          </p:nvCxnSpPr>
          <p:spPr>
            <a:xfrm>
              <a:off x="5211973" y="2884659"/>
              <a:ext cx="0" cy="494321"/>
            </a:xfrm>
            <a:prstGeom prst="straightConnector1">
              <a:avLst/>
            </a:prstGeom>
            <a:grpFill/>
            <a:ln w="12700">
              <a:solidFill>
                <a:srgbClr val="0000F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0D6E9A82-018B-4F10-9B44-91F36B1DA8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3811443"/>
                </p:ext>
              </p:extLst>
            </p:nvPr>
          </p:nvGraphicFramePr>
          <p:xfrm>
            <a:off x="4938376" y="3039048"/>
            <a:ext cx="255587" cy="16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98" name="Equation" r:id="rId9" imgW="253800" imgH="164880" progId="Equation.DSMT4">
                    <p:embed/>
                  </p:oleObj>
                </mc:Choice>
                <mc:Fallback>
                  <p:oleObj name="Equation" r:id="rId9" imgW="253800" imgH="16488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394381D7-9A0D-4F7B-95E9-A6B92BE33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376" y="3039048"/>
                          <a:ext cx="255587" cy="168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7997EDC-5D9E-4D39-BFC3-D662AA3624C0}"/>
              </a:ext>
            </a:extLst>
          </p:cNvPr>
          <p:cNvSpPr txBox="1"/>
          <p:nvPr/>
        </p:nvSpPr>
        <p:spPr>
          <a:xfrm>
            <a:off x="260175" y="3436203"/>
            <a:ext cx="877632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垂直的方向上再施加上一个高频电磁场（通常为射频场），当射频场的频率满足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B805D32-AFE1-4C5D-9586-9884530CE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50748"/>
              </p:ext>
            </p:extLst>
          </p:nvPr>
        </p:nvGraphicFramePr>
        <p:xfrm>
          <a:off x="3478161" y="4269411"/>
          <a:ext cx="1246239" cy="37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9" name="Equation" r:id="rId11" imgW="583920" imgH="177480" progId="Equation.DSMT4">
                  <p:embed/>
                </p:oleObj>
              </mc:Choice>
              <mc:Fallback>
                <p:oleObj name="Equation" r:id="rId11" imgW="583920" imgH="177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EAF07378-DD52-460E-A8DF-CB1BCB029A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161" y="4269411"/>
                        <a:ext cx="1246239" cy="3787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AE4CB58-1314-4983-AEE8-96A559DA3447}"/>
              </a:ext>
            </a:extLst>
          </p:cNvPr>
          <p:cNvSpPr txBox="1"/>
          <p:nvPr/>
        </p:nvSpPr>
        <p:spPr>
          <a:xfrm>
            <a:off x="179512" y="4884003"/>
            <a:ext cx="8964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会引起原子核在上下能级之间跃迁，使系统的总能量增加，这相当于系统从射频场中吸收了能量。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723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4B622E-DC8A-41CB-B6DF-D7C1B00C1610}"/>
              </a:ext>
            </a:extLst>
          </p:cNvPr>
          <p:cNvSpPr txBox="1"/>
          <p:nvPr/>
        </p:nvSpPr>
        <p:spPr>
          <a:xfrm>
            <a:off x="21561" y="611124"/>
            <a:ext cx="4617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扫场方法观察核磁共振</a:t>
            </a:r>
            <a:endParaRPr lang="zh-CN" altLang="en-US" sz="28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5297CBC-4D5F-4902-94B5-D9B9AB8F6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869522"/>
              </p:ext>
            </p:extLst>
          </p:nvPr>
        </p:nvGraphicFramePr>
        <p:xfrm>
          <a:off x="572945" y="1660738"/>
          <a:ext cx="23828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2" name="Equation" r:id="rId3" imgW="1231560" imgH="406080" progId="Equation.DSMT4">
                  <p:embed/>
                </p:oleObj>
              </mc:Choice>
              <mc:Fallback>
                <p:oleObj name="Equation" r:id="rId3" imgW="1231560" imgH="4060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9A25425-B97C-451B-8D58-F1966AC25C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45" y="1660738"/>
                        <a:ext cx="2382838" cy="796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F31302E-F74E-448E-9CC3-37C42783ACC3}"/>
              </a:ext>
            </a:extLst>
          </p:cNvPr>
          <p:cNvSpPr txBox="1"/>
          <p:nvPr/>
        </p:nvSpPr>
        <p:spPr>
          <a:xfrm>
            <a:off x="215198" y="1243707"/>
            <a:ext cx="211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核磁共振</a:t>
            </a:r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条件</a:t>
            </a:r>
            <a:endParaRPr lang="zh-CN" altLang="en-US" sz="24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9F22F2C-99CB-4347-8EF1-4070621E29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742422"/>
              </p:ext>
            </p:extLst>
          </p:nvPr>
        </p:nvGraphicFramePr>
        <p:xfrm>
          <a:off x="395288" y="4999038"/>
          <a:ext cx="28987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3" name="Equation" r:id="rId5" imgW="1473120" imgH="241200" progId="Equation.DSMT4">
                  <p:embed/>
                </p:oleObj>
              </mc:Choice>
              <mc:Fallback>
                <p:oleObj name="Equation" r:id="rId5" imgW="1473120" imgH="2412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A974431-3F99-4DF3-AA63-274503DDB7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999038"/>
                        <a:ext cx="2898775" cy="487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8AF0080-8405-473D-95C0-3D35371C67D6}"/>
              </a:ext>
            </a:extLst>
          </p:cNvPr>
          <p:cNvSpPr txBox="1"/>
          <p:nvPr/>
        </p:nvSpPr>
        <p:spPr>
          <a:xfrm>
            <a:off x="348967" y="3810000"/>
            <a:ext cx="5213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z </a:t>
            </a:r>
            <a:r>
              <a:rPr lang="zh-CN" altLang="en-US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方向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采用电磁铁的磁场与交变磁场的叠加场</a:t>
            </a:r>
            <a:endParaRPr lang="en-US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06B2C8-277E-4774-8071-74D7E16B5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561222"/>
              </p:ext>
            </p:extLst>
          </p:nvPr>
        </p:nvGraphicFramePr>
        <p:xfrm>
          <a:off x="762000" y="2895601"/>
          <a:ext cx="1605553" cy="48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4" name="Equation" r:id="rId7" imgW="723600" imgH="215640" progId="Equation.DSMT4">
                  <p:embed/>
                </p:oleObj>
              </mc:Choice>
              <mc:Fallback>
                <p:oleObj name="Equation" r:id="rId7" imgW="723600" imgH="2156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BF75D44-C06E-4A77-B93B-D45FDFEFC5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1"/>
                        <a:ext cx="1605553" cy="483666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2376BE9-0F57-494F-90B0-62E458EB0D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107" y="838200"/>
            <a:ext cx="3143693" cy="2305110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B60DC4-6185-44CA-A7F1-45E6E0034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600" y="3342511"/>
            <a:ext cx="3124200" cy="22713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E26428-7F91-4F42-AF78-3CC8AADA83D2}"/>
              </a:ext>
            </a:extLst>
          </p:cNvPr>
          <p:cNvSpPr txBox="1"/>
          <p:nvPr/>
        </p:nvSpPr>
        <p:spPr>
          <a:xfrm>
            <a:off x="280470" y="5722203"/>
            <a:ext cx="8558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只有当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2π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/γ = </a:t>
            </a:r>
            <a:r>
              <a:rPr lang="en-US" altLang="zh-CN" sz="2400" b="1" i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时，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吸收共振信号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才均匀排列，它们的时间间隔为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10ms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98A708-BCD7-49F3-AB8B-420D2BF63B7F}"/>
              </a:ext>
            </a:extLst>
          </p:cNvPr>
          <p:cNvSpPr/>
          <p:nvPr/>
        </p:nvSpPr>
        <p:spPr>
          <a:xfrm>
            <a:off x="6711811" y="1676400"/>
            <a:ext cx="180000" cy="18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7A5A6A-6567-4CAA-A763-A0C617CFBF4F}"/>
              </a:ext>
            </a:extLst>
          </p:cNvPr>
          <p:cNvSpPr/>
          <p:nvPr/>
        </p:nvSpPr>
        <p:spPr>
          <a:xfrm>
            <a:off x="7467875" y="1699494"/>
            <a:ext cx="180000" cy="18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99C6955-8D8A-44ED-B900-719D6C342B26}"/>
              </a:ext>
            </a:extLst>
          </p:cNvPr>
          <p:cNvSpPr/>
          <p:nvPr/>
        </p:nvSpPr>
        <p:spPr>
          <a:xfrm>
            <a:off x="8223979" y="1713351"/>
            <a:ext cx="180000" cy="18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3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CD21BC-239E-40E0-988A-AE70E590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0" y="919138"/>
            <a:ext cx="3768689" cy="27399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43EA5E-ACF6-4CAB-8DC2-5AAAC33AC9B0}"/>
              </a:ext>
            </a:extLst>
          </p:cNvPr>
          <p:cNvGrpSpPr/>
          <p:nvPr/>
        </p:nvGrpSpPr>
        <p:grpSpPr>
          <a:xfrm>
            <a:off x="4686809" y="919137"/>
            <a:ext cx="3768689" cy="2700645"/>
            <a:chOff x="7576361" y="2571864"/>
            <a:chExt cx="2389505" cy="1694815"/>
          </a:xfrm>
        </p:grpSpPr>
        <p:pic>
          <p:nvPicPr>
            <p:cNvPr id="7" name="Picture 536" descr="2">
              <a:extLst>
                <a:ext uri="{FF2B5EF4-FFF2-40B4-BE49-F238E27FC236}">
                  <a16:creationId xmlns:a16="http://schemas.microsoft.com/office/drawing/2014/main" id="{322800F5-4469-4A5D-A167-1251A8796F0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361" y="2571864"/>
              <a:ext cx="2389505" cy="1694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546">
              <a:extLst>
                <a:ext uri="{FF2B5EF4-FFF2-40B4-BE49-F238E27FC236}">
                  <a16:creationId xmlns:a16="http://schemas.microsoft.com/office/drawing/2014/main" id="{38468A69-B758-4820-98DC-73E3C476C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510" y="3495155"/>
              <a:ext cx="139700" cy="191770"/>
            </a:xfrm>
            <a:prstGeom prst="ellipse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Oval 547">
              <a:extLst>
                <a:ext uri="{FF2B5EF4-FFF2-40B4-BE49-F238E27FC236}">
                  <a16:creationId xmlns:a16="http://schemas.microsoft.com/office/drawing/2014/main" id="{79C126E9-7CD0-4D90-A9FB-5AD8DEC9C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9360" y="3134475"/>
              <a:ext cx="139700" cy="191770"/>
            </a:xfrm>
            <a:prstGeom prst="ellipse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Oval 548">
              <a:extLst>
                <a:ext uri="{FF2B5EF4-FFF2-40B4-BE49-F238E27FC236}">
                  <a16:creationId xmlns:a16="http://schemas.microsoft.com/office/drawing/2014/main" id="{94BCAFC8-6B2A-4DFE-B62F-8A092A55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8660" y="3488805"/>
              <a:ext cx="139700" cy="191770"/>
            </a:xfrm>
            <a:prstGeom prst="ellipse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1" name="Line 549">
              <a:extLst>
                <a:ext uri="{FF2B5EF4-FFF2-40B4-BE49-F238E27FC236}">
                  <a16:creationId xmlns:a16="http://schemas.microsoft.com/office/drawing/2014/main" id="{C37E8A99-0DCD-4337-8607-37769552FB16}"/>
                </a:ext>
              </a:extLst>
            </p:cNvPr>
            <p:cNvCxnSpPr/>
            <p:nvPr/>
          </p:nvCxnSpPr>
          <p:spPr bwMode="auto">
            <a:xfrm>
              <a:off x="9532160" y="3178925"/>
              <a:ext cx="635" cy="29718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945DDB6-54E9-4876-A6B5-503838C5D8F0}"/>
              </a:ext>
            </a:extLst>
          </p:cNvPr>
          <p:cNvSpPr txBox="1"/>
          <p:nvPr/>
        </p:nvSpPr>
        <p:spPr>
          <a:xfrm>
            <a:off x="1143000" y="5331838"/>
            <a:ext cx="2951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掺硫酸铜的水样品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576153-C86E-41AE-BDB4-0ED50603DC73}"/>
              </a:ext>
            </a:extLst>
          </p:cNvPr>
          <p:cNvSpPr txBox="1"/>
          <p:nvPr/>
        </p:nvSpPr>
        <p:spPr>
          <a:xfrm>
            <a:off x="5410200" y="5342063"/>
            <a:ext cx="2724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聚四氟乙烯样品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4CFA8A-5417-4EDB-A7A8-8CCED911330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7" b="14728"/>
          <a:stretch/>
        </p:blipFill>
        <p:spPr bwMode="auto">
          <a:xfrm>
            <a:off x="1143000" y="3733800"/>
            <a:ext cx="2783084" cy="1445621"/>
          </a:xfrm>
          <a:prstGeom prst="rect">
            <a:avLst/>
          </a:prstGeom>
          <a:noFill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BD5D41-8BF0-4F51-86E7-93A00B950D6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8" r="59362" b="31577"/>
          <a:stretch/>
        </p:blipFill>
        <p:spPr bwMode="auto">
          <a:xfrm>
            <a:off x="5352936" y="3733800"/>
            <a:ext cx="2626023" cy="1445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EEAF07F-377C-463D-9A3A-E363BEED7601}"/>
              </a:ext>
            </a:extLst>
          </p:cNvPr>
          <p:cNvSpPr txBox="1"/>
          <p:nvPr/>
        </p:nvSpPr>
        <p:spPr>
          <a:xfrm>
            <a:off x="457200" y="533400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</a:t>
            </a:r>
            <a:r>
              <a:rPr lang="zh-CN" altLang="zh-CN" sz="3200" b="1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仪器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72CE46-D060-473B-9ECA-279F764A1EF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25593" r="10549" b="25376"/>
          <a:stretch/>
        </p:blipFill>
        <p:spPr bwMode="auto">
          <a:xfrm>
            <a:off x="685800" y="1447801"/>
            <a:ext cx="8232648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FC83198-9DDD-41A6-BDB7-934FC3B88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86273"/>
              </p:ext>
            </p:extLst>
          </p:nvPr>
        </p:nvGraphicFramePr>
        <p:xfrm>
          <a:off x="1135089" y="2185424"/>
          <a:ext cx="6408711" cy="2400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648373916"/>
                    </a:ext>
                  </a:extLst>
                </a:gridCol>
                <a:gridCol w="1119397">
                  <a:extLst>
                    <a:ext uri="{9D8B030D-6E8A-4147-A177-3AD203B41FA5}">
                      <a16:colId xmlns:a16="http://schemas.microsoft.com/office/drawing/2014/main" val="1637662166"/>
                    </a:ext>
                  </a:extLst>
                </a:gridCol>
                <a:gridCol w="1456011">
                  <a:extLst>
                    <a:ext uri="{9D8B030D-6E8A-4147-A177-3AD203B41FA5}">
                      <a16:colId xmlns:a16="http://schemas.microsoft.com/office/drawing/2014/main" val="4252758057"/>
                    </a:ext>
                  </a:extLst>
                </a:gridCol>
                <a:gridCol w="1457039">
                  <a:extLst>
                    <a:ext uri="{9D8B030D-6E8A-4147-A177-3AD203B41FA5}">
                      <a16:colId xmlns:a16="http://schemas.microsoft.com/office/drawing/2014/main" val="3334046714"/>
                    </a:ext>
                  </a:extLst>
                </a:gridCol>
              </a:tblGrid>
              <a:tr h="600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1" kern="0" dirty="0">
                          <a:effectLst/>
                        </a:rPr>
                        <a:t>样品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1" kern="0">
                          <a:effectLst/>
                        </a:rPr>
                        <a:t>原子核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1" kern="0">
                          <a:effectLst/>
                        </a:rPr>
                        <a:t>丰度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sz="2400" b="1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672023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掺有硫酸铜的水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baseline="30000" dirty="0">
                          <a:effectLst/>
                        </a:rPr>
                        <a:t>1</a:t>
                      </a:r>
                      <a:r>
                        <a:rPr lang="en-US" sz="2400" b="1" kern="0" dirty="0">
                          <a:effectLst/>
                        </a:rPr>
                        <a:t>H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99.9%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5.5857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982837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聚四氟乙烯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baseline="30000" dirty="0">
                          <a:effectLst/>
                        </a:rPr>
                        <a:t>19</a:t>
                      </a:r>
                      <a:r>
                        <a:rPr lang="en-US" sz="2400" b="1" kern="0" dirty="0">
                          <a:effectLst/>
                        </a:rPr>
                        <a:t>F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100%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5.2567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65062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kern="100" dirty="0">
                          <a:effectLst/>
                        </a:rPr>
                        <a:t>纯</a:t>
                      </a:r>
                      <a:r>
                        <a:rPr lang="zh-CN" altLang="zh-CN" sz="2400" b="1" kern="100" dirty="0">
                          <a:effectLst/>
                        </a:rPr>
                        <a:t>水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baseline="30000" dirty="0">
                          <a:effectLst/>
                        </a:rPr>
                        <a:t>1</a:t>
                      </a:r>
                      <a:r>
                        <a:rPr lang="en-US" sz="2400" b="1" kern="0" dirty="0">
                          <a:effectLst/>
                        </a:rPr>
                        <a:t>H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99.9%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0" dirty="0">
                          <a:effectLst/>
                        </a:rPr>
                        <a:t>5.5857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07415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C2F29B0-034C-4115-BDBA-56C8A1A7DD22}"/>
              </a:ext>
            </a:extLst>
          </p:cNvPr>
          <p:cNvSpPr txBox="1"/>
          <p:nvPr/>
        </p:nvSpPr>
        <p:spPr>
          <a:xfrm>
            <a:off x="263080" y="1074230"/>
            <a:ext cx="712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样品：</a:t>
            </a:r>
            <a:r>
              <a:rPr lang="zh-CN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掺有硫酸铜的水</a:t>
            </a:r>
            <a:r>
              <a:rPr lang="zh-CN" altLang="en-US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聚四氟乙烯</a:t>
            </a:r>
            <a:r>
              <a:rPr lang="zh-CN" altLang="en-US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、纯</a:t>
            </a:r>
            <a:r>
              <a:rPr lang="zh-CN" altLang="zh-CN" sz="2800" b="1" kern="100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</a:t>
            </a:r>
            <a:endParaRPr lang="zh-CN" altLang="en-US" sz="2800" b="1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3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77522E-A799-4A86-B138-E601F06024BE}"/>
              </a:ext>
            </a:extLst>
          </p:cNvPr>
          <p:cNvSpPr txBox="1"/>
          <p:nvPr/>
        </p:nvSpPr>
        <p:spPr>
          <a:xfrm>
            <a:off x="228600" y="762000"/>
            <a:ext cx="8534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800" b="1" dirty="0">
                <a:solidFill>
                  <a:srgbClr val="0000FF"/>
                </a:solidFill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观察掺有硫酸铜的水和聚四氟乙烯样品的核磁共振现象（使用示波器观察）</a:t>
            </a:r>
            <a:endParaRPr lang="zh-CN" altLang="en-US" sz="2800" dirty="0">
              <a:solidFill>
                <a:srgbClr val="0000FF"/>
              </a:solidFill>
              <a:latin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58F01F-8988-4BA4-94DE-4A1BAB4B0F83}"/>
              </a:ext>
            </a:extLst>
          </p:cNvPr>
          <p:cNvSpPr txBox="1"/>
          <p:nvPr/>
        </p:nvSpPr>
        <p:spPr>
          <a:xfrm>
            <a:off x="304800" y="228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三、实验内容</a:t>
            </a:r>
          </a:p>
        </p:txBody>
      </p:sp>
      <p:grpSp>
        <p:nvGrpSpPr>
          <p:cNvPr id="9" name="画布 395">
            <a:extLst>
              <a:ext uri="{FF2B5EF4-FFF2-40B4-BE49-F238E27FC236}">
                <a16:creationId xmlns:a16="http://schemas.microsoft.com/office/drawing/2014/main" id="{6A39CC65-116D-4E23-B419-19D3B3CC760A}"/>
              </a:ext>
            </a:extLst>
          </p:cNvPr>
          <p:cNvGrpSpPr/>
          <p:nvPr/>
        </p:nvGrpSpPr>
        <p:grpSpPr>
          <a:xfrm>
            <a:off x="2547620" y="1486863"/>
            <a:ext cx="6520180" cy="5218737"/>
            <a:chOff x="0" y="-213032"/>
            <a:chExt cx="6520180" cy="52187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95051CF-7F94-4BCB-A711-B43660765099}"/>
                </a:ext>
              </a:extLst>
            </p:cNvPr>
            <p:cNvSpPr/>
            <p:nvPr/>
          </p:nvSpPr>
          <p:spPr>
            <a:xfrm>
              <a:off x="0" y="0"/>
              <a:ext cx="6520180" cy="5005705"/>
            </a:xfrm>
            <a:prstGeom prst="rect">
              <a:avLst/>
            </a:prstGeom>
            <a:noFill/>
            <a:ln>
              <a:noFill/>
            </a:ln>
          </p:spPr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0D33293-F86A-4E5C-BA18-551154C2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98" y="1385255"/>
              <a:ext cx="2281251" cy="13572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9AF3741-478E-45E8-AEBC-10162DAA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755" y="236855"/>
              <a:ext cx="2721898" cy="11484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AAF5669-0D17-4B1F-993D-72A8F4365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0" t="6395" b="34407"/>
            <a:stretch/>
          </p:blipFill>
          <p:spPr>
            <a:xfrm>
              <a:off x="1488440" y="106680"/>
              <a:ext cx="915254" cy="864000"/>
            </a:xfrm>
            <a:prstGeom prst="rect">
              <a:avLst/>
            </a:prstGeom>
          </p:spPr>
        </p:pic>
        <p:pic>
          <p:nvPicPr>
            <p:cNvPr id="14" name="Picture 398" descr="新NMR俯视图">
              <a:extLst>
                <a:ext uri="{FF2B5EF4-FFF2-40B4-BE49-F238E27FC236}">
                  <a16:creationId xmlns:a16="http://schemas.microsoft.com/office/drawing/2014/main" id="{238E8BCF-43D1-4810-876B-51A082506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900" y="2971800"/>
              <a:ext cx="3189605" cy="181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00" descr="NMR后视图">
              <a:extLst>
                <a:ext uri="{FF2B5EF4-FFF2-40B4-BE49-F238E27FC236}">
                  <a16:creationId xmlns:a16="http://schemas.microsoft.com/office/drawing/2014/main" id="{4829E97B-A5D6-4804-9EC9-CBCA2B465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385" y="2476500"/>
              <a:ext cx="815340" cy="90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406">
              <a:extLst>
                <a:ext uri="{FF2B5EF4-FFF2-40B4-BE49-F238E27FC236}">
                  <a16:creationId xmlns:a16="http://schemas.microsoft.com/office/drawing/2014/main" id="{EFF3A335-658F-4A06-A930-1B59F2F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476500"/>
              <a:ext cx="584200" cy="718820"/>
            </a:xfrm>
            <a:custGeom>
              <a:avLst/>
              <a:gdLst>
                <a:gd name="T0" fmla="*/ 0 w 1050"/>
                <a:gd name="T1" fmla="*/ 0 h 2028"/>
                <a:gd name="T2" fmla="*/ 210 w 1050"/>
                <a:gd name="T3" fmla="*/ 1560 h 2028"/>
                <a:gd name="T4" fmla="*/ 1050 w 1050"/>
                <a:gd name="T5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0" h="2028">
                  <a:moveTo>
                    <a:pt x="0" y="0"/>
                  </a:moveTo>
                  <a:cubicBezTo>
                    <a:pt x="17" y="611"/>
                    <a:pt x="35" y="1222"/>
                    <a:pt x="210" y="1560"/>
                  </a:cubicBezTo>
                  <a:cubicBezTo>
                    <a:pt x="385" y="1898"/>
                    <a:pt x="717" y="1963"/>
                    <a:pt x="1050" y="2028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Freeform 407">
              <a:extLst>
                <a:ext uri="{FF2B5EF4-FFF2-40B4-BE49-F238E27FC236}">
                  <a16:creationId xmlns:a16="http://schemas.microsoft.com/office/drawing/2014/main" id="{8FD092D2-E8C4-4694-98F9-D33A2A5C2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1134110"/>
              <a:ext cx="2134870" cy="2061210"/>
            </a:xfrm>
            <a:custGeom>
              <a:avLst/>
              <a:gdLst>
                <a:gd name="T0" fmla="*/ 3255 w 3255"/>
                <a:gd name="T1" fmla="*/ 0 h 1560"/>
                <a:gd name="T2" fmla="*/ 2730 w 3255"/>
                <a:gd name="T3" fmla="*/ 624 h 1560"/>
                <a:gd name="T4" fmla="*/ 630 w 3255"/>
                <a:gd name="T5" fmla="*/ 1092 h 1560"/>
                <a:gd name="T6" fmla="*/ 0 w 3255"/>
                <a:gd name="T7" fmla="*/ 156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5" h="1560">
                  <a:moveTo>
                    <a:pt x="3255" y="0"/>
                  </a:moveTo>
                  <a:cubicBezTo>
                    <a:pt x="3211" y="221"/>
                    <a:pt x="3167" y="442"/>
                    <a:pt x="2730" y="624"/>
                  </a:cubicBezTo>
                  <a:cubicBezTo>
                    <a:pt x="2293" y="806"/>
                    <a:pt x="1085" y="936"/>
                    <a:pt x="630" y="1092"/>
                  </a:cubicBezTo>
                  <a:cubicBezTo>
                    <a:pt x="175" y="1248"/>
                    <a:pt x="87" y="1404"/>
                    <a:pt x="0" y="156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Text Box 408">
              <a:extLst>
                <a:ext uri="{FF2B5EF4-FFF2-40B4-BE49-F238E27FC236}">
                  <a16:creationId xmlns:a16="http://schemas.microsoft.com/office/drawing/2014/main" id="{62F23158-3797-4EFD-B3B7-D5B46098F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658" y="1013788"/>
              <a:ext cx="2384357" cy="29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/>
              <a:r>
                <a:rPr lang="zh-CN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可调恒流源</a:t>
              </a: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0-3.5A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409">
              <a:extLst>
                <a:ext uri="{FF2B5EF4-FFF2-40B4-BE49-F238E27FC236}">
                  <a16:creationId xmlns:a16="http://schemas.microsoft.com/office/drawing/2014/main" id="{D5137F97-054F-41B2-8701-A2DA7678C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075" y="-213032"/>
              <a:ext cx="2400300" cy="29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/>
              <a:r>
                <a:rPr lang="zh-CN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核磁共振实验仪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Freeform 412">
              <a:extLst>
                <a:ext uri="{FF2B5EF4-FFF2-40B4-BE49-F238E27FC236}">
                  <a16:creationId xmlns:a16="http://schemas.microsoft.com/office/drawing/2014/main" id="{CED22BB6-CD38-4609-A947-14EE8BA52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1115695"/>
              <a:ext cx="2466975" cy="3477895"/>
            </a:xfrm>
            <a:custGeom>
              <a:avLst/>
              <a:gdLst>
                <a:gd name="T0" fmla="*/ 0 w 3885"/>
                <a:gd name="T1" fmla="*/ 5928 h 5928"/>
                <a:gd name="T2" fmla="*/ 525 w 3885"/>
                <a:gd name="T3" fmla="*/ 5304 h 5928"/>
                <a:gd name="T4" fmla="*/ 945 w 3885"/>
                <a:gd name="T5" fmla="*/ 3432 h 5928"/>
                <a:gd name="T6" fmla="*/ 2415 w 3885"/>
                <a:gd name="T7" fmla="*/ 2340 h 5928"/>
                <a:gd name="T8" fmla="*/ 3570 w 3885"/>
                <a:gd name="T9" fmla="*/ 1404 h 5928"/>
                <a:gd name="T10" fmla="*/ 3885 w 3885"/>
                <a:gd name="T11" fmla="*/ 0 h 5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85" h="5928">
                  <a:moveTo>
                    <a:pt x="0" y="5928"/>
                  </a:moveTo>
                  <a:cubicBezTo>
                    <a:pt x="184" y="5824"/>
                    <a:pt x="368" y="5720"/>
                    <a:pt x="525" y="5304"/>
                  </a:cubicBezTo>
                  <a:cubicBezTo>
                    <a:pt x="682" y="4888"/>
                    <a:pt x="630" y="3926"/>
                    <a:pt x="945" y="3432"/>
                  </a:cubicBezTo>
                  <a:cubicBezTo>
                    <a:pt x="1260" y="2938"/>
                    <a:pt x="1978" y="2678"/>
                    <a:pt x="2415" y="2340"/>
                  </a:cubicBezTo>
                  <a:cubicBezTo>
                    <a:pt x="2852" y="2002"/>
                    <a:pt x="3325" y="1794"/>
                    <a:pt x="3570" y="1404"/>
                  </a:cubicBezTo>
                  <a:cubicBezTo>
                    <a:pt x="3815" y="1014"/>
                    <a:pt x="3850" y="507"/>
                    <a:pt x="3885" y="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Freeform 413">
              <a:extLst>
                <a:ext uri="{FF2B5EF4-FFF2-40B4-BE49-F238E27FC236}">
                  <a16:creationId xmlns:a16="http://schemas.microsoft.com/office/drawing/2014/main" id="{4B321883-7649-49B7-9871-836FDDA4B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50" y="1089660"/>
              <a:ext cx="800100" cy="1981200"/>
            </a:xfrm>
            <a:custGeom>
              <a:avLst/>
              <a:gdLst>
                <a:gd name="T0" fmla="*/ 1260 w 1260"/>
                <a:gd name="T1" fmla="*/ 3120 h 3120"/>
                <a:gd name="T2" fmla="*/ 315 w 1260"/>
                <a:gd name="T3" fmla="*/ 2496 h 3120"/>
                <a:gd name="T4" fmla="*/ 0 w 1260"/>
                <a:gd name="T5" fmla="*/ 0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0" h="3120">
                  <a:moveTo>
                    <a:pt x="1260" y="3120"/>
                  </a:moveTo>
                  <a:cubicBezTo>
                    <a:pt x="892" y="3068"/>
                    <a:pt x="525" y="3016"/>
                    <a:pt x="315" y="2496"/>
                  </a:cubicBezTo>
                  <a:cubicBezTo>
                    <a:pt x="105" y="1976"/>
                    <a:pt x="0" y="234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Freeform 414">
              <a:extLst>
                <a:ext uri="{FF2B5EF4-FFF2-40B4-BE49-F238E27FC236}">
                  <a16:creationId xmlns:a16="http://schemas.microsoft.com/office/drawing/2014/main" id="{1C58C556-3135-4A9D-A87C-377E5843C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1099185"/>
              <a:ext cx="733425" cy="2014220"/>
            </a:xfrm>
            <a:custGeom>
              <a:avLst/>
              <a:gdLst>
                <a:gd name="T0" fmla="*/ 1155 w 1155"/>
                <a:gd name="T1" fmla="*/ 3120 h 3172"/>
                <a:gd name="T2" fmla="*/ 420 w 1155"/>
                <a:gd name="T3" fmla="*/ 2652 h 3172"/>
                <a:gd name="T4" fmla="*/ 0 w 1155"/>
                <a:gd name="T5" fmla="*/ 0 h 3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3172">
                  <a:moveTo>
                    <a:pt x="1155" y="3120"/>
                  </a:moveTo>
                  <a:cubicBezTo>
                    <a:pt x="884" y="3146"/>
                    <a:pt x="613" y="3172"/>
                    <a:pt x="420" y="2652"/>
                  </a:cubicBezTo>
                  <a:cubicBezTo>
                    <a:pt x="227" y="2132"/>
                    <a:pt x="52" y="182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Freeform 415">
              <a:extLst>
                <a:ext uri="{FF2B5EF4-FFF2-40B4-BE49-F238E27FC236}">
                  <a16:creationId xmlns:a16="http://schemas.microsoft.com/office/drawing/2014/main" id="{6F332445-1EE9-4952-A808-657EB830A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550" y="1089660"/>
              <a:ext cx="1143000" cy="1747520"/>
            </a:xfrm>
            <a:custGeom>
              <a:avLst/>
              <a:gdLst>
                <a:gd name="T0" fmla="*/ 1785 w 1785"/>
                <a:gd name="T1" fmla="*/ 2652 h 2782"/>
                <a:gd name="T2" fmla="*/ 420 w 1785"/>
                <a:gd name="T3" fmla="*/ 2340 h 2782"/>
                <a:gd name="T4" fmla="*/ 0 w 1785"/>
                <a:gd name="T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5" h="2782">
                  <a:moveTo>
                    <a:pt x="1785" y="2652"/>
                  </a:moveTo>
                  <a:cubicBezTo>
                    <a:pt x="1251" y="2717"/>
                    <a:pt x="718" y="2782"/>
                    <a:pt x="420" y="2340"/>
                  </a:cubicBezTo>
                  <a:cubicBezTo>
                    <a:pt x="122" y="1898"/>
                    <a:pt x="87" y="260"/>
                    <a:pt x="0" y="0"/>
                  </a:cubicBezTo>
                </a:path>
              </a:pathLst>
            </a:custGeom>
            <a:noFill/>
            <a:ln w="44450" cap="flat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24" name="Picture 416" descr="TESLAMETER探头">
              <a:extLst>
                <a:ext uri="{FF2B5EF4-FFF2-40B4-BE49-F238E27FC236}">
                  <a16:creationId xmlns:a16="http://schemas.microsoft.com/office/drawing/2014/main" id="{C4081BCD-D42B-4BAE-B66D-023D0FB27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133600" y="3764280"/>
              <a:ext cx="979170" cy="16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17">
              <a:extLst>
                <a:ext uri="{FF2B5EF4-FFF2-40B4-BE49-F238E27FC236}">
                  <a16:creationId xmlns:a16="http://schemas.microsoft.com/office/drawing/2014/main" id="{1FA61350-519B-4B6D-9934-4AEED67D6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700" y="3566160"/>
              <a:ext cx="269875" cy="674370"/>
            </a:xfrm>
            <a:custGeom>
              <a:avLst/>
              <a:gdLst>
                <a:gd name="T0" fmla="*/ 525 w 525"/>
                <a:gd name="T1" fmla="*/ 0 h 1560"/>
                <a:gd name="T2" fmla="*/ 0 w 525"/>
                <a:gd name="T3" fmla="*/ 780 h 1560"/>
                <a:gd name="T4" fmla="*/ 525 w 525"/>
                <a:gd name="T5" fmla="*/ 156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5" h="1560">
                  <a:moveTo>
                    <a:pt x="525" y="0"/>
                  </a:moveTo>
                  <a:cubicBezTo>
                    <a:pt x="262" y="260"/>
                    <a:pt x="0" y="520"/>
                    <a:pt x="0" y="780"/>
                  </a:cubicBezTo>
                  <a:cubicBezTo>
                    <a:pt x="0" y="1040"/>
                    <a:pt x="455" y="1378"/>
                    <a:pt x="525" y="156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Freeform 418">
              <a:extLst>
                <a:ext uri="{FF2B5EF4-FFF2-40B4-BE49-F238E27FC236}">
                  <a16:creationId xmlns:a16="http://schemas.microsoft.com/office/drawing/2014/main" id="{DFFAFB97-FD9F-4B02-9E7B-D2340D316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800" y="3528060"/>
              <a:ext cx="66675" cy="693420"/>
            </a:xfrm>
            <a:custGeom>
              <a:avLst/>
              <a:gdLst>
                <a:gd name="T0" fmla="*/ 105 w 105"/>
                <a:gd name="T1" fmla="*/ 0 h 1092"/>
                <a:gd name="T2" fmla="*/ 0 w 105"/>
                <a:gd name="T3" fmla="*/ 468 h 1092"/>
                <a:gd name="T4" fmla="*/ 105 w 105"/>
                <a:gd name="T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92">
                  <a:moveTo>
                    <a:pt x="105" y="0"/>
                  </a:moveTo>
                  <a:cubicBezTo>
                    <a:pt x="52" y="143"/>
                    <a:pt x="0" y="286"/>
                    <a:pt x="0" y="468"/>
                  </a:cubicBezTo>
                  <a:cubicBezTo>
                    <a:pt x="0" y="650"/>
                    <a:pt x="88" y="1014"/>
                    <a:pt x="105" y="1092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Freeform 419">
              <a:extLst>
                <a:ext uri="{FF2B5EF4-FFF2-40B4-BE49-F238E27FC236}">
                  <a16:creationId xmlns:a16="http://schemas.microsoft.com/office/drawing/2014/main" id="{AD97DB3B-2417-4FE6-B119-678159B73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670" y="2444750"/>
              <a:ext cx="455930" cy="2153920"/>
            </a:xfrm>
            <a:custGeom>
              <a:avLst/>
              <a:gdLst>
                <a:gd name="T0" fmla="*/ 473 w 788"/>
                <a:gd name="T1" fmla="*/ 0 h 3588"/>
                <a:gd name="T2" fmla="*/ 53 w 788"/>
                <a:gd name="T3" fmla="*/ 2964 h 3588"/>
                <a:gd name="T4" fmla="*/ 788 w 788"/>
                <a:gd name="T5" fmla="*/ 3588 h 3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8" h="3588">
                  <a:moveTo>
                    <a:pt x="473" y="0"/>
                  </a:moveTo>
                  <a:cubicBezTo>
                    <a:pt x="236" y="1183"/>
                    <a:pt x="0" y="2366"/>
                    <a:pt x="53" y="2964"/>
                  </a:cubicBezTo>
                  <a:cubicBezTo>
                    <a:pt x="106" y="3562"/>
                    <a:pt x="447" y="3575"/>
                    <a:pt x="788" y="3588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Freeform 420">
              <a:extLst>
                <a:ext uri="{FF2B5EF4-FFF2-40B4-BE49-F238E27FC236}">
                  <a16:creationId xmlns:a16="http://schemas.microsoft.com/office/drawing/2014/main" id="{B5AF5D5B-3344-47F1-9862-44224D44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480" y="891540"/>
              <a:ext cx="210820" cy="2971800"/>
            </a:xfrm>
            <a:custGeom>
              <a:avLst/>
              <a:gdLst>
                <a:gd name="T0" fmla="*/ 332 w 332"/>
                <a:gd name="T1" fmla="*/ 4992 h 4992"/>
                <a:gd name="T2" fmla="*/ 17 w 332"/>
                <a:gd name="T3" fmla="*/ 4212 h 4992"/>
                <a:gd name="T4" fmla="*/ 227 w 332"/>
                <a:gd name="T5" fmla="*/ 1404 h 4992"/>
                <a:gd name="T6" fmla="*/ 17 w 332"/>
                <a:gd name="T7" fmla="*/ 0 h 4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4992">
                  <a:moveTo>
                    <a:pt x="332" y="4992"/>
                  </a:moveTo>
                  <a:cubicBezTo>
                    <a:pt x="183" y="4901"/>
                    <a:pt x="34" y="4810"/>
                    <a:pt x="17" y="4212"/>
                  </a:cubicBezTo>
                  <a:cubicBezTo>
                    <a:pt x="0" y="3614"/>
                    <a:pt x="227" y="2106"/>
                    <a:pt x="227" y="1404"/>
                  </a:cubicBezTo>
                  <a:cubicBezTo>
                    <a:pt x="227" y="702"/>
                    <a:pt x="122" y="351"/>
                    <a:pt x="17" y="0"/>
                  </a:cubicBezTo>
                </a:path>
              </a:pathLst>
            </a:custGeom>
            <a:noFill/>
            <a:ln w="44450" cap="flat" cmpd="sng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3AAC33A0-9EF8-4851-84D6-D9EE933C618E}"/>
              </a:ext>
            </a:extLst>
          </p:cNvPr>
          <p:cNvSpPr txBox="1"/>
          <p:nvPr/>
        </p:nvSpPr>
        <p:spPr>
          <a:xfrm>
            <a:off x="380999" y="2967335"/>
            <a:ext cx="23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按图示连接线路</a:t>
            </a:r>
          </a:p>
        </p:txBody>
      </p:sp>
      <p:sp>
        <p:nvSpPr>
          <p:cNvPr id="30" name="AutoShape 404">
            <a:extLst>
              <a:ext uri="{FF2B5EF4-FFF2-40B4-BE49-F238E27FC236}">
                <a16:creationId xmlns:a16="http://schemas.microsoft.com/office/drawing/2014/main" id="{D1AA024E-CEF7-48EA-888A-342C2A66B213}"/>
              </a:ext>
            </a:extLst>
          </p:cNvPr>
          <p:cNvSpPr>
            <a:spLocks noChangeArrowheads="1"/>
          </p:cNvSpPr>
          <p:nvPr/>
        </p:nvSpPr>
        <p:spPr bwMode="auto">
          <a:xfrm rot="15762437">
            <a:off x="8136996" y="4750738"/>
            <a:ext cx="956945" cy="328647"/>
          </a:xfrm>
          <a:prstGeom prst="curvedUpArrow">
            <a:avLst>
              <a:gd name="adj1" fmla="val 61889"/>
              <a:gd name="adj2" fmla="val 123778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5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492976-CE4A-4E1E-8AA9-DC3B48F47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1" y="1552055"/>
            <a:ext cx="8292369" cy="4975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8800E25-66B8-430F-81C6-C6563BF89BDF}"/>
              </a:ext>
            </a:extLst>
          </p:cNvPr>
          <p:cNvSpPr/>
          <p:nvPr/>
        </p:nvSpPr>
        <p:spPr>
          <a:xfrm>
            <a:off x="1626547" y="1572094"/>
            <a:ext cx="902621" cy="466998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A4F59-9A6E-4D93-94E7-521CAD75C617}"/>
              </a:ext>
            </a:extLst>
          </p:cNvPr>
          <p:cNvSpPr/>
          <p:nvPr/>
        </p:nvSpPr>
        <p:spPr>
          <a:xfrm>
            <a:off x="224248" y="6095455"/>
            <a:ext cx="1462144" cy="466998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0C9952-24B7-4664-8A73-C1BA7C3A90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4" t="-4590" r="-452" b="27213"/>
          <a:stretch/>
        </p:blipFill>
        <p:spPr>
          <a:xfrm>
            <a:off x="5105400" y="1143000"/>
            <a:ext cx="3897444" cy="53065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7ACB04-A6E7-4658-81DA-25421D43056B}"/>
              </a:ext>
            </a:extLst>
          </p:cNvPr>
          <p:cNvSpPr/>
          <p:nvPr/>
        </p:nvSpPr>
        <p:spPr>
          <a:xfrm>
            <a:off x="6550725" y="1423557"/>
            <a:ext cx="913059" cy="625657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69CD57-C6BB-4773-991F-B8512625CE12}"/>
              </a:ext>
            </a:extLst>
          </p:cNvPr>
          <p:cNvSpPr/>
          <p:nvPr/>
        </p:nvSpPr>
        <p:spPr>
          <a:xfrm>
            <a:off x="5105400" y="3226633"/>
            <a:ext cx="839451" cy="55463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BD8A73-A022-4D3E-AD49-BE0C2393F5A5}"/>
              </a:ext>
            </a:extLst>
          </p:cNvPr>
          <p:cNvSpPr/>
          <p:nvPr/>
        </p:nvSpPr>
        <p:spPr>
          <a:xfrm>
            <a:off x="5985127" y="5167859"/>
            <a:ext cx="1203907" cy="98185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36ABE5-683C-40BE-A46F-071B701AB4FC}"/>
              </a:ext>
            </a:extLst>
          </p:cNvPr>
          <p:cNvSpPr/>
          <p:nvPr/>
        </p:nvSpPr>
        <p:spPr>
          <a:xfrm>
            <a:off x="7661153" y="5185348"/>
            <a:ext cx="1203907" cy="98185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2B381A-2395-4664-9E08-3A72164A0AAD}"/>
              </a:ext>
            </a:extLst>
          </p:cNvPr>
          <p:cNvSpPr/>
          <p:nvPr/>
        </p:nvSpPr>
        <p:spPr>
          <a:xfrm>
            <a:off x="6060078" y="3402239"/>
            <a:ext cx="1203907" cy="98185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BEC249-F82B-473F-B5B3-58154D225536}"/>
              </a:ext>
            </a:extLst>
          </p:cNvPr>
          <p:cNvSpPr/>
          <p:nvPr/>
        </p:nvSpPr>
        <p:spPr>
          <a:xfrm>
            <a:off x="7666179" y="3379754"/>
            <a:ext cx="1203907" cy="98185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2E31B1-DD46-40E9-86E4-C8EE41A8D80A}"/>
              </a:ext>
            </a:extLst>
          </p:cNvPr>
          <p:cNvSpPr txBox="1"/>
          <p:nvPr/>
        </p:nvSpPr>
        <p:spPr>
          <a:xfrm>
            <a:off x="6000722" y="4653728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纵向调节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8966DA-9088-4DC0-BD42-A1E5756FCF9F}"/>
              </a:ext>
            </a:extLst>
          </p:cNvPr>
          <p:cNvSpPr txBox="1"/>
          <p:nvPr/>
        </p:nvSpPr>
        <p:spPr>
          <a:xfrm>
            <a:off x="7632063" y="4652375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横向调节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74352C-F6FE-4121-96C8-D7712C957544}"/>
              </a:ext>
            </a:extLst>
          </p:cNvPr>
          <p:cNvSpPr txBox="1"/>
          <p:nvPr/>
        </p:nvSpPr>
        <p:spPr>
          <a:xfrm>
            <a:off x="6004070" y="2819400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上下移动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3C736A-850D-4474-9695-72E314DB7CC9}"/>
              </a:ext>
            </a:extLst>
          </p:cNvPr>
          <p:cNvSpPr txBox="1"/>
          <p:nvPr/>
        </p:nvSpPr>
        <p:spPr>
          <a:xfrm>
            <a:off x="7587072" y="2819400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左右移动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75552F-42E4-437C-B95F-91F8EB768BA2}"/>
              </a:ext>
            </a:extLst>
          </p:cNvPr>
          <p:cNvSpPr txBox="1"/>
          <p:nvPr/>
        </p:nvSpPr>
        <p:spPr>
          <a:xfrm>
            <a:off x="1143000" y="2133600"/>
            <a:ext cx="241444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横向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5.00ms/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格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99ACDE-CF67-488D-94AB-9F2C9A3809BE}"/>
              </a:ext>
            </a:extLst>
          </p:cNvPr>
          <p:cNvSpPr txBox="1"/>
          <p:nvPr/>
        </p:nvSpPr>
        <p:spPr>
          <a:xfrm>
            <a:off x="1379446" y="5456418"/>
            <a:ext cx="23711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纵向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100mV/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6DF88C-C150-4BF0-885B-E795EEA42164}"/>
              </a:ext>
            </a:extLst>
          </p:cNvPr>
          <p:cNvSpPr txBox="1"/>
          <p:nvPr/>
        </p:nvSpPr>
        <p:spPr>
          <a:xfrm>
            <a:off x="381000" y="54066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示波器调节</a:t>
            </a:r>
          </a:p>
        </p:txBody>
      </p:sp>
    </p:spTree>
    <p:extLst>
      <p:ext uri="{BB962C8B-B14F-4D97-AF65-F5344CB8AC3E}">
        <p14:creationId xmlns:p14="http://schemas.microsoft.com/office/powerpoint/2010/main" val="247767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517</Words>
  <Application>Microsoft Office PowerPoint</Application>
  <PresentationFormat>全屏显示(4:3)</PresentationFormat>
  <Paragraphs>103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华文中宋</vt:lpstr>
      <vt:lpstr>Arial</vt:lpstr>
      <vt:lpstr>Garamond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ylsy</dc:creator>
  <cp:lastModifiedBy>ming</cp:lastModifiedBy>
  <cp:revision>81</cp:revision>
  <cp:lastPrinted>1601-01-01T00:00:00Z</cp:lastPrinted>
  <dcterms:created xsi:type="dcterms:W3CDTF">1601-01-01T00:00:00Z</dcterms:created>
  <dcterms:modified xsi:type="dcterms:W3CDTF">2024-10-31T14:36:42Z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